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2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6" autoAdjust="0"/>
    <p:restoredTop sz="94648" autoAdjust="0"/>
  </p:normalViewPr>
  <p:slideViewPr>
    <p:cSldViewPr>
      <p:cViewPr varScale="1">
        <p:scale>
          <a:sx n="121" d="100"/>
          <a:sy n="121" d="100"/>
        </p:scale>
        <p:origin x="136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299056-029C-E540-BEE9-F046B85B1AFD}" type="datetimeFigureOut">
              <a:rPr lang="en-US" smtClean="0"/>
              <a:t>2/9/25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286A5-E6DD-F740-BC44-0428630C8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37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0A67-D6C2-4886-9258-54DBFB2DBB0F}" type="datetimeFigureOut">
              <a:rPr lang="el-GR" smtClean="0"/>
              <a:t>9/2/25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E340E-B1CB-4CFF-B768-BCF18DF4D80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0A67-D6C2-4886-9258-54DBFB2DBB0F}" type="datetimeFigureOut">
              <a:rPr lang="el-GR" smtClean="0"/>
              <a:t>9/2/25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E340E-B1CB-4CFF-B768-BCF18DF4D80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0A67-D6C2-4886-9258-54DBFB2DBB0F}" type="datetimeFigureOut">
              <a:rPr lang="el-GR" smtClean="0"/>
              <a:t>9/2/25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E340E-B1CB-4CFF-B768-BCF18DF4D80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0A67-D6C2-4886-9258-54DBFB2DBB0F}" type="datetimeFigureOut">
              <a:rPr lang="el-GR" smtClean="0"/>
              <a:t>9/2/25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E340E-B1CB-4CFF-B768-BCF18DF4D80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0A67-D6C2-4886-9258-54DBFB2DBB0F}" type="datetimeFigureOut">
              <a:rPr lang="el-GR" smtClean="0"/>
              <a:t>9/2/25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E340E-B1CB-4CFF-B768-BCF18DF4D80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0A67-D6C2-4886-9258-54DBFB2DBB0F}" type="datetimeFigureOut">
              <a:rPr lang="el-GR" smtClean="0"/>
              <a:t>9/2/25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E340E-B1CB-4CFF-B768-BCF18DF4D80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0A67-D6C2-4886-9258-54DBFB2DBB0F}" type="datetimeFigureOut">
              <a:rPr lang="el-GR" smtClean="0"/>
              <a:t>9/2/25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E340E-B1CB-4CFF-B768-BCF18DF4D80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0A67-D6C2-4886-9258-54DBFB2DBB0F}" type="datetimeFigureOut">
              <a:rPr lang="el-GR" smtClean="0"/>
              <a:t>9/2/25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E340E-B1CB-4CFF-B768-BCF18DF4D80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0A67-D6C2-4886-9258-54DBFB2DBB0F}" type="datetimeFigureOut">
              <a:rPr lang="el-GR" smtClean="0"/>
              <a:t>9/2/25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E340E-B1CB-4CFF-B768-BCF18DF4D80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0A67-D6C2-4886-9258-54DBFB2DBB0F}" type="datetimeFigureOut">
              <a:rPr lang="el-GR" smtClean="0"/>
              <a:t>9/2/25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E340E-B1CB-4CFF-B768-BCF18DF4D80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0A67-D6C2-4886-9258-54DBFB2DBB0F}" type="datetimeFigureOut">
              <a:rPr lang="el-GR" smtClean="0"/>
              <a:t>9/2/25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E340E-B1CB-4CFF-B768-BCF18DF4D80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F0A67-D6C2-4886-9258-54DBFB2DBB0F}" type="datetimeFigureOut">
              <a:rPr lang="el-GR" smtClean="0"/>
              <a:t>9/2/25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E340E-B1CB-4CFF-B768-BCF18DF4D800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 idx="4294967295"/>
          </p:nvPr>
        </p:nvSpPr>
        <p:spPr>
          <a:xfrm>
            <a:off x="755576" y="2204864"/>
            <a:ext cx="7453745" cy="1470025"/>
          </a:xfrm>
          <a:solidFill>
            <a:schemeClr val="bg1"/>
          </a:solidFill>
        </p:spPr>
        <p:txBody>
          <a:bodyPr>
            <a:normAutofit fontScale="90000"/>
            <a:scene3d>
              <a:camera prst="orthographicFront"/>
              <a:lightRig rig="threePt" dir="t"/>
            </a:scene3d>
            <a:sp3d>
              <a:bevelT w="6350"/>
            </a:sp3d>
          </a:bodyPr>
          <a:lstStyle/>
          <a:p>
            <a:r>
              <a:rPr lang="en-US" sz="4800" b="1" dirty="0">
                <a:solidFill>
                  <a:schemeClr val="tx2"/>
                </a:solidFill>
              </a:rPr>
              <a:t>HELLENIC</a:t>
            </a:r>
            <a:br>
              <a:rPr lang="en-US" b="1" dirty="0"/>
            </a:br>
            <a:r>
              <a:rPr lang="en-US" b="1" dirty="0"/>
              <a:t>AEROSPACE NDT BOARD</a:t>
            </a:r>
            <a:endParaRPr lang="el-GR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94A979-EB1D-2745-B36A-2106BC7ECC4B}"/>
              </a:ext>
            </a:extLst>
          </p:cNvPr>
          <p:cNvSpPr txBox="1"/>
          <p:nvPr/>
        </p:nvSpPr>
        <p:spPr>
          <a:xfrm>
            <a:off x="3156828" y="4653136"/>
            <a:ext cx="2651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https://</a:t>
            </a:r>
            <a:r>
              <a:rPr lang="en-US" dirty="0" err="1"/>
              <a:t>hellenicnandt.com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21EC40-DAA1-F54C-B35D-53C68B0B5DCF}"/>
              </a:ext>
            </a:extLst>
          </p:cNvPr>
          <p:cNvSpPr txBox="1"/>
          <p:nvPr/>
        </p:nvSpPr>
        <p:spPr>
          <a:xfrm>
            <a:off x="3234413" y="5301208"/>
            <a:ext cx="2496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info@hellenicnandt.com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Purpose of the </a:t>
            </a:r>
            <a:r>
              <a:rPr lang="en-US" dirty="0"/>
              <a:t>Hellenic</a:t>
            </a:r>
            <a:r>
              <a:rPr dirty="0"/>
              <a:t> </a:t>
            </a:r>
            <a:r>
              <a:rPr lang="en-US" dirty="0"/>
              <a:t>Aerospace </a:t>
            </a:r>
            <a:r>
              <a:rPr dirty="0"/>
              <a:t>NDT Board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Hellenic aerospace </a:t>
            </a:r>
            <a:r>
              <a:rPr lang="en-US" dirty="0" err="1"/>
              <a:t>ndt</a:t>
            </a:r>
            <a:r>
              <a:rPr lang="en-US" dirty="0"/>
              <a:t> board its independent organization</a:t>
            </a:r>
          </a:p>
          <a:p>
            <a:r>
              <a:rPr lang="en-US" dirty="0"/>
              <a:t>Operates under European Federation NDT organization  and Europe EASA aviation authorities </a:t>
            </a:r>
          </a:p>
          <a:p>
            <a:r>
              <a:rPr lang="en-US" dirty="0"/>
              <a:t> to provide </a:t>
            </a:r>
            <a:r>
              <a:rPr dirty="0"/>
              <a:t>Establish and oversee NDT personnel qualifications</a:t>
            </a:r>
            <a:r>
              <a:rPr lang="en-US" dirty="0"/>
              <a:t> </a:t>
            </a:r>
          </a:p>
          <a:p>
            <a:r>
              <a:rPr lang="en-US" dirty="0"/>
              <a:t>Audit and support in part145</a:t>
            </a:r>
            <a:r>
              <a:rPr lang="el-GR" dirty="0"/>
              <a:t> </a:t>
            </a:r>
            <a:r>
              <a:rPr lang="en-US" dirty="0"/>
              <a:t> organization</a:t>
            </a:r>
            <a:endParaRPr lang="el-GR" dirty="0"/>
          </a:p>
          <a:p>
            <a:r>
              <a:rPr lang="en-US" dirty="0"/>
              <a:t>Support training and approval of NDT personnel in part 147 organization </a:t>
            </a:r>
            <a:endParaRPr dirty="0"/>
          </a:p>
          <a:p>
            <a:r>
              <a:rPr dirty="0"/>
              <a:t>Ensure compliance with international standards (EN 4179, NAS 410).</a:t>
            </a:r>
          </a:p>
          <a:p>
            <a:r>
              <a:rPr dirty="0"/>
              <a:t>Foster continuous improvement in NDT practices.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bg-BG" dirty="0"/>
              <a:t>Training &amp; Certification Methods for Nondestructive Testing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457200" lvl="1" indent="0">
              <a:lnSpc>
                <a:spcPct val="90000"/>
              </a:lnSpc>
              <a:buNone/>
            </a:pPr>
            <a:r>
              <a:rPr lang="en-US" sz="2400" dirty="0"/>
              <a:t>Hellenic NANDTB controls qualification activities (training and examinations) in NDT methods as follows: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altLang="bg-BG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Fluorescent Penetrant  (PT)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Fluorescent Magnetic  (MT)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Eddy current (ET)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Ultrasonic (UT)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Radiography (RT)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bg-BG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US" altLang="bg-BG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18365-BE6A-AD49-BE67-4BA467631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Philosophy of the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63F51-DFD3-5646-8EB7-B9D7C8AD9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Hellenic NANDT Board is a non profit organization.</a:t>
            </a:r>
          </a:p>
          <a:p>
            <a:r>
              <a:rPr lang="en-US" sz="2400" dirty="0"/>
              <a:t>The Board members that represent the aviation industry shall be qualified as NDT.</a:t>
            </a:r>
          </a:p>
          <a:p>
            <a:r>
              <a:rPr lang="en-US" sz="2400" dirty="0"/>
              <a:t>All members of the Hellenic NANDTB have the same voting rights.</a:t>
            </a:r>
          </a:p>
          <a:p>
            <a:r>
              <a:rPr lang="en-US" sz="2400" dirty="0"/>
              <a:t>Every 3 years elections will be held to elect the board of directors</a:t>
            </a:r>
            <a:r>
              <a:rPr lang="el-GR" sz="2400" dirty="0"/>
              <a:t>.</a:t>
            </a:r>
          </a:p>
          <a:p>
            <a:r>
              <a:rPr lang="en-US" sz="2400" dirty="0"/>
              <a:t>The NANDT Board is open to all NDT inspectors and companies in aviation sector.</a:t>
            </a:r>
          </a:p>
        </p:txBody>
      </p:sp>
    </p:spTree>
    <p:extLst>
      <p:ext uri="{BB962C8B-B14F-4D97-AF65-F5344CB8AC3E}">
        <p14:creationId xmlns:p14="http://schemas.microsoft.com/office/powerpoint/2010/main" val="782995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C84DC-AFC5-A74B-8ADF-BDC35D8F7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en-US" sz="1400" dirty="0"/>
              <a:t>Hellenic Aerospace NDT board has email communication with European Federation NDT Board and help us to establish the Hellenic Aerospace NDT Board.</a:t>
            </a:r>
            <a:br>
              <a:rPr lang="en-US" sz="1400" dirty="0"/>
            </a:br>
            <a:r>
              <a:rPr lang="en-US" sz="1400" dirty="0"/>
              <a:t>Level 3 from Hellenic Air Force, Hellenic Aerospace Industry S.A and from Part 145 companies are going to join us.</a:t>
            </a:r>
            <a:br>
              <a:rPr lang="en-US" sz="1400" dirty="0"/>
            </a:br>
            <a:r>
              <a:rPr lang="en-US" sz="1400" dirty="0"/>
              <a:t>We had an online meeting with HCAA.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BADFDE-8676-484A-BA97-C80C1E5E3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sz="800" dirty="0"/>
          </a:p>
          <a:p>
            <a:pPr marL="457200" lvl="1" indent="0">
              <a:buNone/>
            </a:pPr>
            <a:endParaRPr lang="en-US" sz="800" dirty="0"/>
          </a:p>
          <a:p>
            <a:pPr marL="457200" lvl="1" indent="0">
              <a:buNone/>
            </a:pPr>
            <a:endParaRPr lang="en-US" sz="1200" dirty="0"/>
          </a:p>
          <a:p>
            <a:pPr marL="457200" lvl="1" indent="0">
              <a:buNone/>
            </a:pPr>
            <a:endParaRPr lang="en-US" sz="12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3FBDD2-AF61-CA4A-B2E6-5444D635C695}"/>
              </a:ext>
            </a:extLst>
          </p:cNvPr>
          <p:cNvSpPr/>
          <p:nvPr/>
        </p:nvSpPr>
        <p:spPr>
          <a:xfrm>
            <a:off x="2483768" y="3284984"/>
            <a:ext cx="208823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Hellenic Aerospace NDT Board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CA194B0-7336-CA48-AECD-69A6A7E2AA45}"/>
              </a:ext>
            </a:extLst>
          </p:cNvPr>
          <p:cNvCxnSpPr/>
          <p:nvPr/>
        </p:nvCxnSpPr>
        <p:spPr>
          <a:xfrm flipH="1">
            <a:off x="4835788" y="2726350"/>
            <a:ext cx="1296144" cy="936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189164F-DDBC-8C4C-BEA9-74395AD32A1F}"/>
              </a:ext>
            </a:extLst>
          </p:cNvPr>
          <p:cNvCxnSpPr/>
          <p:nvPr/>
        </p:nvCxnSpPr>
        <p:spPr>
          <a:xfrm flipH="1">
            <a:off x="4837045" y="4005064"/>
            <a:ext cx="12961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0B1BD660-8837-F14D-8B1A-922A2B08D62F}"/>
              </a:ext>
            </a:extLst>
          </p:cNvPr>
          <p:cNvSpPr/>
          <p:nvPr/>
        </p:nvSpPr>
        <p:spPr>
          <a:xfrm>
            <a:off x="6300192" y="2400468"/>
            <a:ext cx="187220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Hellenic Air Force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7416717-B00A-9745-BAE0-7EA94AE0809A}"/>
              </a:ext>
            </a:extLst>
          </p:cNvPr>
          <p:cNvSpPr/>
          <p:nvPr/>
        </p:nvSpPr>
        <p:spPr>
          <a:xfrm>
            <a:off x="6298430" y="3604457"/>
            <a:ext cx="187220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Hellenic Aerospace Industry S.A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BBDC4D4-5346-FA49-A8E8-23F1D25E5183}"/>
              </a:ext>
            </a:extLst>
          </p:cNvPr>
          <p:cNvSpPr/>
          <p:nvPr/>
        </p:nvSpPr>
        <p:spPr>
          <a:xfrm>
            <a:off x="6298430" y="4685290"/>
            <a:ext cx="187220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Maintance</a:t>
            </a:r>
            <a:r>
              <a:rPr lang="en-US" dirty="0"/>
              <a:t> Part 145 Class D1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9EEA5E6-96ED-B245-A807-274D6743A734}"/>
              </a:ext>
            </a:extLst>
          </p:cNvPr>
          <p:cNvCxnSpPr/>
          <p:nvPr/>
        </p:nvCxnSpPr>
        <p:spPr>
          <a:xfrm flipH="1" flipV="1">
            <a:off x="4837045" y="4324537"/>
            <a:ext cx="1296144" cy="8242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A1CFC1F7-5253-9F41-90AB-5F80D922297B}"/>
              </a:ext>
            </a:extLst>
          </p:cNvPr>
          <p:cNvSpPr/>
          <p:nvPr/>
        </p:nvSpPr>
        <p:spPr>
          <a:xfrm>
            <a:off x="3527884" y="1614252"/>
            <a:ext cx="136815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HCAA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8D56C68-327B-FD49-9FAC-8EE50013BA2A}"/>
              </a:ext>
            </a:extLst>
          </p:cNvPr>
          <p:cNvCxnSpPr>
            <a:cxnSpLocks/>
          </p:cNvCxnSpPr>
          <p:nvPr/>
        </p:nvCxnSpPr>
        <p:spPr>
          <a:xfrm>
            <a:off x="4211960" y="2620944"/>
            <a:ext cx="0" cy="50405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354EFBBC-A9CA-4549-846B-EDC93FF00D2E}"/>
              </a:ext>
            </a:extLst>
          </p:cNvPr>
          <p:cNvSpPr/>
          <p:nvPr/>
        </p:nvSpPr>
        <p:spPr>
          <a:xfrm>
            <a:off x="1712404" y="5415151"/>
            <a:ext cx="1512168" cy="9759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Suppliers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E6BDF3A-83C0-DB44-902D-21FE14C74605}"/>
              </a:ext>
            </a:extLst>
          </p:cNvPr>
          <p:cNvSpPr/>
          <p:nvPr/>
        </p:nvSpPr>
        <p:spPr>
          <a:xfrm>
            <a:off x="3815916" y="5433971"/>
            <a:ext cx="1512168" cy="9759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Training &amp; Examination Centers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467C373-DB5F-E44F-B467-E910C58642C5}"/>
              </a:ext>
            </a:extLst>
          </p:cNvPr>
          <p:cNvCxnSpPr>
            <a:stCxn id="21" idx="0"/>
          </p:cNvCxnSpPr>
          <p:nvPr/>
        </p:nvCxnSpPr>
        <p:spPr>
          <a:xfrm flipV="1">
            <a:off x="2468488" y="4695071"/>
            <a:ext cx="828092" cy="720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0F654D0-8581-E64B-BC7E-5AED1F1FF2D8}"/>
              </a:ext>
            </a:extLst>
          </p:cNvPr>
          <p:cNvCxnSpPr>
            <a:cxnSpLocks/>
          </p:cNvCxnSpPr>
          <p:nvPr/>
        </p:nvCxnSpPr>
        <p:spPr>
          <a:xfrm>
            <a:off x="3650205" y="4695071"/>
            <a:ext cx="684076" cy="72008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FCB5E414-5A33-BA4D-BE4E-95469DD3A4B9}"/>
              </a:ext>
            </a:extLst>
          </p:cNvPr>
          <p:cNvSpPr/>
          <p:nvPr/>
        </p:nvSpPr>
        <p:spPr>
          <a:xfrm>
            <a:off x="595337" y="1750392"/>
            <a:ext cx="1594520" cy="1191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European Federation NDT Board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0E4BBCB-F8D1-EC42-8151-C607F16D5C7E}"/>
              </a:ext>
            </a:extLst>
          </p:cNvPr>
          <p:cNvCxnSpPr/>
          <p:nvPr/>
        </p:nvCxnSpPr>
        <p:spPr>
          <a:xfrm flipH="1" flipV="1">
            <a:off x="2267744" y="2400468"/>
            <a:ext cx="956828" cy="793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94782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2948</TotalTime>
  <Words>247</Words>
  <Application>Microsoft Macintosh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Courier New</vt:lpstr>
      <vt:lpstr>Times New Roman</vt:lpstr>
      <vt:lpstr>Θέμα του Office</vt:lpstr>
      <vt:lpstr>HELLENIC AEROSPACE NDT BOARD</vt:lpstr>
      <vt:lpstr>Purpose of the Hellenic Aerospace NDT Board</vt:lpstr>
      <vt:lpstr>Training &amp; Certification Methods for Nondestructive Testing</vt:lpstr>
      <vt:lpstr>Philosophy of the Board</vt:lpstr>
      <vt:lpstr>Hellenic Aerospace NDT board has email communication with European Federation NDT Board and help us to establish the Hellenic Aerospace NDT Board. Level 3 from Hellenic Air Force, Hellenic Aerospace Industry S.A and from Part 145 companies are going to join us. We had an online meeting with HCAA.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HELLENIC NATIONAL NDT BOART</dc:title>
  <dc:creator>st</dc:creator>
  <cp:lastModifiedBy>Microsoft Office User</cp:lastModifiedBy>
  <cp:revision>34</cp:revision>
  <dcterms:created xsi:type="dcterms:W3CDTF">2025-02-03T15:42:17Z</dcterms:created>
  <dcterms:modified xsi:type="dcterms:W3CDTF">2025-02-09T15:52:58Z</dcterms:modified>
</cp:coreProperties>
</file>